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1" r:id="rId1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8906C13-8C45-41F5-91CB-9B1699C9B2F0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44AA228-666D-4209-AE04-F9A6133BE1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8850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7DC0-3971-4497-955C-B3F952D06854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20F5-13EB-499B-B589-0806147A4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564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7DC0-3971-4497-955C-B3F952D06854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20F5-13EB-499B-B589-0806147A4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516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7DC0-3971-4497-955C-B3F952D06854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20F5-13EB-499B-B589-0806147A4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748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7DC0-3971-4497-955C-B3F952D06854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20F5-13EB-499B-B589-0806147A4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46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7DC0-3971-4497-955C-B3F952D06854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20F5-13EB-499B-B589-0806147A4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49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7DC0-3971-4497-955C-B3F952D06854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20F5-13EB-499B-B589-0806147A4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394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7DC0-3971-4497-955C-B3F952D06854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20F5-13EB-499B-B589-0806147A4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946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7DC0-3971-4497-955C-B3F952D06854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20F5-13EB-499B-B589-0806147A4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374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7DC0-3971-4497-955C-B3F952D06854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20F5-13EB-499B-B589-0806147A4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060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7DC0-3971-4497-955C-B3F952D06854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20F5-13EB-499B-B589-0806147A4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37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7DC0-3971-4497-955C-B3F952D06854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20F5-13EB-499B-B589-0806147A4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537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87DC0-3971-4497-955C-B3F952D06854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320F5-13EB-499B-B589-0806147A4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650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 flipV="1">
            <a:off x="838200" y="3873119"/>
            <a:ext cx="4317305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Pipeline Structure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3220278" y="1997791"/>
            <a:ext cx="1432890" cy="715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I-Cache</a:t>
            </a:r>
            <a:endParaRPr lang="en-CA" dirty="0"/>
          </a:p>
        </p:txBody>
      </p:sp>
      <p:sp>
        <p:nvSpPr>
          <p:cNvPr id="7" name="Rounded Rectangle 6"/>
          <p:cNvSpPr/>
          <p:nvPr/>
        </p:nvSpPr>
        <p:spPr>
          <a:xfrm>
            <a:off x="3220278" y="2812771"/>
            <a:ext cx="1441172" cy="21866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fetch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3220278" y="3130818"/>
            <a:ext cx="1441172" cy="31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instr. queue</a:t>
            </a:r>
            <a:endParaRPr lang="en-CA" dirty="0"/>
          </a:p>
        </p:txBody>
      </p:sp>
      <p:sp>
        <p:nvSpPr>
          <p:cNvPr id="9" name="Rounded Rectangle 8"/>
          <p:cNvSpPr/>
          <p:nvPr/>
        </p:nvSpPr>
        <p:spPr>
          <a:xfrm>
            <a:off x="3220279" y="3568138"/>
            <a:ext cx="1432889" cy="23226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decode/disp.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3220278" y="4158208"/>
            <a:ext cx="1441172" cy="31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fp</a:t>
            </a:r>
            <a:r>
              <a:rPr lang="en-US" dirty="0" smtClean="0"/>
              <a:t> RS</a:t>
            </a:r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1056860" y="4158208"/>
            <a:ext cx="1441172" cy="31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integer RS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5373757" y="4151924"/>
            <a:ext cx="1441172" cy="31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RS</a:t>
            </a:r>
            <a:endParaRPr lang="en-CA" dirty="0"/>
          </a:p>
        </p:txBody>
      </p:sp>
      <p:sp>
        <p:nvSpPr>
          <p:cNvPr id="13" name="Rounded Rectangle 12"/>
          <p:cNvSpPr/>
          <p:nvPr/>
        </p:nvSpPr>
        <p:spPr>
          <a:xfrm>
            <a:off x="3220278" y="4648890"/>
            <a:ext cx="1441172" cy="21866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issue</a:t>
            </a:r>
            <a:endParaRPr lang="en-CA" dirty="0"/>
          </a:p>
        </p:txBody>
      </p:sp>
      <p:sp>
        <p:nvSpPr>
          <p:cNvPr id="14" name="Rounded Rectangle 13"/>
          <p:cNvSpPr/>
          <p:nvPr/>
        </p:nvSpPr>
        <p:spPr>
          <a:xfrm>
            <a:off x="1056860" y="4648889"/>
            <a:ext cx="1441172" cy="21866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issue</a:t>
            </a:r>
            <a:endParaRPr lang="en-CA" dirty="0"/>
          </a:p>
        </p:txBody>
      </p:sp>
      <p:sp>
        <p:nvSpPr>
          <p:cNvPr id="15" name="Rounded Rectangle 14"/>
          <p:cNvSpPr/>
          <p:nvPr/>
        </p:nvSpPr>
        <p:spPr>
          <a:xfrm>
            <a:off x="5375414" y="4652543"/>
            <a:ext cx="1441172" cy="21866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issue</a:t>
            </a:r>
            <a:endParaRPr lang="en-CA" dirty="0"/>
          </a:p>
        </p:txBody>
      </p:sp>
      <p:sp>
        <p:nvSpPr>
          <p:cNvPr id="16" name="Rectangle 15"/>
          <p:cNvSpPr/>
          <p:nvPr/>
        </p:nvSpPr>
        <p:spPr>
          <a:xfrm>
            <a:off x="3213652" y="5065268"/>
            <a:ext cx="1439516" cy="530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fp</a:t>
            </a:r>
            <a:r>
              <a:rPr lang="en-US" dirty="0" smtClean="0"/>
              <a:t> unit</a:t>
            </a:r>
            <a:endParaRPr lang="en-CA" dirty="0"/>
          </a:p>
        </p:txBody>
      </p:sp>
      <p:sp>
        <p:nvSpPr>
          <p:cNvPr id="17" name="Rectangle 16"/>
          <p:cNvSpPr/>
          <p:nvPr/>
        </p:nvSpPr>
        <p:spPr>
          <a:xfrm>
            <a:off x="1050234" y="5065268"/>
            <a:ext cx="1439516" cy="530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/</a:t>
            </a:r>
            <a:r>
              <a:rPr lang="en-US" dirty="0" err="1" smtClean="0"/>
              <a:t>br</a:t>
            </a:r>
            <a:r>
              <a:rPr lang="en-US" dirty="0" smtClean="0"/>
              <a:t> unit</a:t>
            </a:r>
            <a:endParaRPr lang="en-CA" dirty="0"/>
          </a:p>
        </p:txBody>
      </p:sp>
      <p:sp>
        <p:nvSpPr>
          <p:cNvPr id="18" name="Rectangle 17"/>
          <p:cNvSpPr/>
          <p:nvPr/>
        </p:nvSpPr>
        <p:spPr>
          <a:xfrm>
            <a:off x="5377070" y="5068923"/>
            <a:ext cx="1439516" cy="530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ld</a:t>
            </a:r>
            <a:r>
              <a:rPr lang="en-US" dirty="0" smtClean="0"/>
              <a:t>/</a:t>
            </a:r>
            <a:r>
              <a:rPr lang="en-US" dirty="0" err="1" smtClean="0"/>
              <a:t>st</a:t>
            </a:r>
            <a:r>
              <a:rPr lang="en-US" dirty="0" smtClean="0"/>
              <a:t> unit</a:t>
            </a:r>
            <a:endParaRPr lang="en-CA" dirty="0"/>
          </a:p>
        </p:txBody>
      </p:sp>
      <p:sp>
        <p:nvSpPr>
          <p:cNvPr id="19" name="Rounded Rectangle 18"/>
          <p:cNvSpPr/>
          <p:nvPr/>
        </p:nvSpPr>
        <p:spPr>
          <a:xfrm>
            <a:off x="3221935" y="5714989"/>
            <a:ext cx="1441172" cy="21866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</a:t>
            </a:r>
            <a:endParaRPr lang="en-CA" dirty="0"/>
          </a:p>
        </p:txBody>
      </p:sp>
      <p:sp>
        <p:nvSpPr>
          <p:cNvPr id="20" name="Rounded Rectangle 19"/>
          <p:cNvSpPr/>
          <p:nvPr/>
        </p:nvSpPr>
        <p:spPr>
          <a:xfrm>
            <a:off x="1058517" y="5714988"/>
            <a:ext cx="1441172" cy="21866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</a:t>
            </a:r>
            <a:endParaRPr lang="en-CA" dirty="0"/>
          </a:p>
        </p:txBody>
      </p:sp>
      <p:sp>
        <p:nvSpPr>
          <p:cNvPr id="21" name="Rounded Rectangle 20"/>
          <p:cNvSpPr/>
          <p:nvPr/>
        </p:nvSpPr>
        <p:spPr>
          <a:xfrm>
            <a:off x="5377071" y="5718642"/>
            <a:ext cx="1441172" cy="21866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</a:t>
            </a:r>
            <a:endParaRPr lang="en-CA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1779104" y="3985592"/>
            <a:ext cx="4313583" cy="9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1" idx="0"/>
          </p:cNvCxnSpPr>
          <p:nvPr/>
        </p:nvCxnSpPr>
        <p:spPr>
          <a:xfrm>
            <a:off x="1775791" y="4017240"/>
            <a:ext cx="1655" cy="140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2" idx="0"/>
          </p:cNvCxnSpPr>
          <p:nvPr/>
        </p:nvCxnSpPr>
        <p:spPr>
          <a:xfrm flipH="1">
            <a:off x="6094343" y="3985592"/>
            <a:ext cx="9939" cy="166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056860" y="3442586"/>
            <a:ext cx="1441172" cy="31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registers</a:t>
            </a:r>
            <a:endParaRPr lang="en-CA" dirty="0"/>
          </a:p>
        </p:txBody>
      </p:sp>
      <p:sp>
        <p:nvSpPr>
          <p:cNvPr id="34" name="Rectangle 33"/>
          <p:cNvSpPr/>
          <p:nvPr/>
        </p:nvSpPr>
        <p:spPr>
          <a:xfrm>
            <a:off x="5373757" y="3442586"/>
            <a:ext cx="1441172" cy="335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ROB</a:t>
            </a:r>
            <a:endParaRPr lang="en-CA" dirty="0"/>
          </a:p>
        </p:txBody>
      </p:sp>
      <p:cxnSp>
        <p:nvCxnSpPr>
          <p:cNvPr id="36" name="Straight Arrow Connector 35"/>
          <p:cNvCxnSpPr>
            <a:endCxn id="9" idx="1"/>
          </p:cNvCxnSpPr>
          <p:nvPr/>
        </p:nvCxnSpPr>
        <p:spPr>
          <a:xfrm flipV="1">
            <a:off x="2498032" y="3684272"/>
            <a:ext cx="722247" cy="6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4661450" y="3688109"/>
            <a:ext cx="7222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7538836" y="3581747"/>
            <a:ext cx="1441172" cy="21866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commit</a:t>
            </a:r>
            <a:endParaRPr lang="en-CA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6821556" y="3685141"/>
            <a:ext cx="7222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533859" y="4151229"/>
            <a:ext cx="1441172" cy="31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store buffer</a:t>
            </a:r>
            <a:endParaRPr lang="en-CA" dirty="0"/>
          </a:p>
        </p:txBody>
      </p:sp>
      <p:sp>
        <p:nvSpPr>
          <p:cNvPr id="46" name="Rectangle 45"/>
          <p:cNvSpPr/>
          <p:nvPr/>
        </p:nvSpPr>
        <p:spPr>
          <a:xfrm>
            <a:off x="7540488" y="5085146"/>
            <a:ext cx="1432890" cy="715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-Cache</a:t>
            </a:r>
            <a:endParaRPr lang="en-CA" dirty="0"/>
          </a:p>
        </p:txBody>
      </p:sp>
      <p:sp>
        <p:nvSpPr>
          <p:cNvPr id="48" name="Rounded Rectangle 47"/>
          <p:cNvSpPr/>
          <p:nvPr/>
        </p:nvSpPr>
        <p:spPr>
          <a:xfrm>
            <a:off x="7533864" y="4648889"/>
            <a:ext cx="1441172" cy="21603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retire</a:t>
            </a:r>
            <a:endParaRPr lang="en-CA" dirty="0"/>
          </a:p>
        </p:txBody>
      </p:sp>
      <p:cxnSp>
        <p:nvCxnSpPr>
          <p:cNvPr id="50" name="Straight Arrow Connector 49"/>
          <p:cNvCxnSpPr>
            <a:stCxn id="42" idx="2"/>
            <a:endCxn id="45" idx="0"/>
          </p:cNvCxnSpPr>
          <p:nvPr/>
        </p:nvCxnSpPr>
        <p:spPr>
          <a:xfrm flipH="1">
            <a:off x="8254445" y="3800408"/>
            <a:ext cx="4977" cy="350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5" idx="2"/>
            <a:endCxn id="48" idx="0"/>
          </p:cNvCxnSpPr>
          <p:nvPr/>
        </p:nvCxnSpPr>
        <p:spPr>
          <a:xfrm>
            <a:off x="8254445" y="4469291"/>
            <a:ext cx="5" cy="179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8" idx="2"/>
            <a:endCxn id="46" idx="0"/>
          </p:cNvCxnSpPr>
          <p:nvPr/>
        </p:nvCxnSpPr>
        <p:spPr>
          <a:xfrm>
            <a:off x="8254450" y="4864925"/>
            <a:ext cx="2483" cy="220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46" idx="1"/>
          </p:cNvCxnSpPr>
          <p:nvPr/>
        </p:nvCxnSpPr>
        <p:spPr>
          <a:xfrm rot="10800000">
            <a:off x="6821556" y="5442943"/>
            <a:ext cx="718932" cy="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18" idx="3"/>
            <a:endCxn id="45" idx="1"/>
          </p:cNvCxnSpPr>
          <p:nvPr/>
        </p:nvCxnSpPr>
        <p:spPr>
          <a:xfrm flipV="1">
            <a:off x="6816586" y="4310260"/>
            <a:ext cx="717273" cy="102389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6" idx="2"/>
            <a:endCxn id="7" idx="0"/>
          </p:cNvCxnSpPr>
          <p:nvPr/>
        </p:nvCxnSpPr>
        <p:spPr>
          <a:xfrm>
            <a:off x="3936723" y="2713384"/>
            <a:ext cx="4141" cy="99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7" idx="2"/>
            <a:endCxn id="8" idx="0"/>
          </p:cNvCxnSpPr>
          <p:nvPr/>
        </p:nvCxnSpPr>
        <p:spPr>
          <a:xfrm>
            <a:off x="3940864" y="3031432"/>
            <a:ext cx="0" cy="99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8" idx="2"/>
            <a:endCxn id="9" idx="0"/>
          </p:cNvCxnSpPr>
          <p:nvPr/>
        </p:nvCxnSpPr>
        <p:spPr>
          <a:xfrm flipH="1">
            <a:off x="3936724" y="3448880"/>
            <a:ext cx="4140" cy="119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1" idx="2"/>
            <a:endCxn id="14" idx="0"/>
          </p:cNvCxnSpPr>
          <p:nvPr/>
        </p:nvCxnSpPr>
        <p:spPr>
          <a:xfrm>
            <a:off x="1777446" y="4476270"/>
            <a:ext cx="0" cy="172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4" idx="2"/>
            <a:endCxn id="17" idx="0"/>
          </p:cNvCxnSpPr>
          <p:nvPr/>
        </p:nvCxnSpPr>
        <p:spPr>
          <a:xfrm flipH="1">
            <a:off x="1769992" y="4867550"/>
            <a:ext cx="7454" cy="197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7" idx="2"/>
            <a:endCxn id="20" idx="0"/>
          </p:cNvCxnSpPr>
          <p:nvPr/>
        </p:nvCxnSpPr>
        <p:spPr>
          <a:xfrm>
            <a:off x="1769992" y="5595731"/>
            <a:ext cx="9111" cy="119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0" idx="2"/>
            <a:endCxn id="13" idx="0"/>
          </p:cNvCxnSpPr>
          <p:nvPr/>
        </p:nvCxnSpPr>
        <p:spPr>
          <a:xfrm>
            <a:off x="3940864" y="4476270"/>
            <a:ext cx="0" cy="172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13" idx="2"/>
            <a:endCxn id="16" idx="0"/>
          </p:cNvCxnSpPr>
          <p:nvPr/>
        </p:nvCxnSpPr>
        <p:spPr>
          <a:xfrm flipH="1">
            <a:off x="3933410" y="4867551"/>
            <a:ext cx="7454" cy="197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16" idx="2"/>
            <a:endCxn id="19" idx="0"/>
          </p:cNvCxnSpPr>
          <p:nvPr/>
        </p:nvCxnSpPr>
        <p:spPr>
          <a:xfrm>
            <a:off x="3933410" y="5595731"/>
            <a:ext cx="9111" cy="119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2" idx="2"/>
            <a:endCxn id="15" idx="0"/>
          </p:cNvCxnSpPr>
          <p:nvPr/>
        </p:nvCxnSpPr>
        <p:spPr>
          <a:xfrm>
            <a:off x="6094343" y="4469986"/>
            <a:ext cx="1657" cy="182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15" idx="2"/>
            <a:endCxn id="18" idx="0"/>
          </p:cNvCxnSpPr>
          <p:nvPr/>
        </p:nvCxnSpPr>
        <p:spPr>
          <a:xfrm>
            <a:off x="6096000" y="4871204"/>
            <a:ext cx="828" cy="197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8" idx="2"/>
            <a:endCxn id="21" idx="0"/>
          </p:cNvCxnSpPr>
          <p:nvPr/>
        </p:nvCxnSpPr>
        <p:spPr>
          <a:xfrm>
            <a:off x="6096828" y="5599386"/>
            <a:ext cx="829" cy="119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838200" y="6096343"/>
            <a:ext cx="5261112" cy="23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20" idx="2"/>
          </p:cNvCxnSpPr>
          <p:nvPr/>
        </p:nvCxnSpPr>
        <p:spPr>
          <a:xfrm flipH="1">
            <a:off x="1769992" y="5933649"/>
            <a:ext cx="9111" cy="169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9" idx="2"/>
          </p:cNvCxnSpPr>
          <p:nvPr/>
        </p:nvCxnSpPr>
        <p:spPr>
          <a:xfrm flipH="1">
            <a:off x="3940864" y="5933650"/>
            <a:ext cx="1657" cy="186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6099312" y="5928274"/>
            <a:ext cx="4970" cy="174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9478613" y="2830859"/>
            <a:ext cx="1062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front end</a:t>
            </a:r>
          </a:p>
          <a:p>
            <a:r>
              <a:rPr lang="en-US" dirty="0" smtClean="0"/>
              <a:t>(in order)</a:t>
            </a:r>
            <a:endParaRPr lang="en-CA" dirty="0"/>
          </a:p>
        </p:txBody>
      </p:sp>
      <p:sp>
        <p:nvSpPr>
          <p:cNvPr id="120" name="TextBox 119"/>
          <p:cNvSpPr txBox="1"/>
          <p:nvPr/>
        </p:nvSpPr>
        <p:spPr>
          <a:xfrm>
            <a:off x="9478613" y="4848851"/>
            <a:ext cx="1460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 end</a:t>
            </a:r>
          </a:p>
          <a:p>
            <a:r>
              <a:rPr lang="en-US" dirty="0" smtClean="0"/>
              <a:t>(out of order)</a:t>
            </a:r>
            <a:endParaRPr lang="en-CA" dirty="0"/>
          </a:p>
        </p:txBody>
      </p:sp>
      <p:sp>
        <p:nvSpPr>
          <p:cNvPr id="121" name="Right Brace 120"/>
          <p:cNvSpPr/>
          <p:nvPr/>
        </p:nvSpPr>
        <p:spPr>
          <a:xfrm>
            <a:off x="9172159" y="1997791"/>
            <a:ext cx="298172" cy="231246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Right Brace 121"/>
          <p:cNvSpPr/>
          <p:nvPr/>
        </p:nvSpPr>
        <p:spPr>
          <a:xfrm>
            <a:off x="9172159" y="4383158"/>
            <a:ext cx="303971" cy="16436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3" name="TextBox 122"/>
          <p:cNvSpPr txBox="1"/>
          <p:nvPr/>
        </p:nvSpPr>
        <p:spPr>
          <a:xfrm>
            <a:off x="3139518" y="6102627"/>
            <a:ext cx="1595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forwarding bus</a:t>
            </a:r>
            <a:endParaRPr lang="en-CA" dirty="0">
              <a:solidFill>
                <a:schemeClr val="accent2"/>
              </a:solidFill>
            </a:endParaRPr>
          </a:p>
        </p:txBody>
      </p:sp>
      <p:cxnSp>
        <p:nvCxnSpPr>
          <p:cNvPr id="24" name="Elbow Connector 23"/>
          <p:cNvCxnSpPr>
            <a:endCxn id="33" idx="1"/>
          </p:cNvCxnSpPr>
          <p:nvPr/>
        </p:nvCxnSpPr>
        <p:spPr>
          <a:xfrm rot="5400000" flipH="1" flipV="1">
            <a:off x="-303076" y="4742894"/>
            <a:ext cx="2501213" cy="21866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1" idx="1"/>
          </p:cNvCxnSpPr>
          <p:nvPr/>
        </p:nvCxnSpPr>
        <p:spPr>
          <a:xfrm>
            <a:off x="838195" y="4317239"/>
            <a:ext cx="21866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endCxn id="10" idx="1"/>
          </p:cNvCxnSpPr>
          <p:nvPr/>
        </p:nvCxnSpPr>
        <p:spPr>
          <a:xfrm rot="16200000" flipH="1">
            <a:off x="2874808" y="3971768"/>
            <a:ext cx="444119" cy="246822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Elbow Connector 78"/>
          <p:cNvCxnSpPr/>
          <p:nvPr/>
        </p:nvCxnSpPr>
        <p:spPr>
          <a:xfrm rot="16200000" flipH="1">
            <a:off x="5056857" y="3965148"/>
            <a:ext cx="444119" cy="246822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endCxn id="34" idx="1"/>
          </p:cNvCxnSpPr>
          <p:nvPr/>
        </p:nvCxnSpPr>
        <p:spPr>
          <a:xfrm rot="5400000" flipH="1" flipV="1">
            <a:off x="5139150" y="3631713"/>
            <a:ext cx="255935" cy="21328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9" idx="2"/>
            <a:endCxn id="10" idx="0"/>
          </p:cNvCxnSpPr>
          <p:nvPr/>
        </p:nvCxnSpPr>
        <p:spPr>
          <a:xfrm>
            <a:off x="3936724" y="3800405"/>
            <a:ext cx="4140" cy="357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15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(RAT/PRF delayed read)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04777"/>
              </p:ext>
            </p:extLst>
          </p:nvPr>
        </p:nvGraphicFramePr>
        <p:xfrm>
          <a:off x="838200" y="1288912"/>
          <a:ext cx="6977145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4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00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RAT</a:t>
                      </a:r>
                      <a:endParaRPr lang="en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US" dirty="0" smtClean="0"/>
                        <a:t>RS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rr</a:t>
                      </a:r>
                      <a:r>
                        <a:rPr lang="en-US" dirty="0" smtClean="0"/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pr#1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pr#2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opcode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R0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R3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034473"/>
              </p:ext>
            </p:extLst>
          </p:nvPr>
        </p:nvGraphicFramePr>
        <p:xfrm>
          <a:off x="8976360" y="1286809"/>
          <a:ext cx="1749831" cy="445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0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PRF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freelist</a:t>
                      </a:r>
                      <a:r>
                        <a:rPr lang="en-US" dirty="0" smtClean="0"/>
                        <a:t>: 4, 5, 6, 7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5026927"/>
              </p:ext>
            </p:extLst>
          </p:nvPr>
        </p:nvGraphicFramePr>
        <p:xfrm>
          <a:off x="2652002" y="3989098"/>
          <a:ext cx="5964380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37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3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r>
                        <a:rPr lang="en-US" dirty="0" smtClean="0"/>
                        <a:t>R0B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addr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en-US" dirty="0" smtClean="0"/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exceptio</a:t>
                      </a:r>
                      <a:r>
                        <a:rPr lang="en-US" baseline="0" dirty="0" smtClean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Finished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tail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head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H="1">
            <a:off x="7284823" y="4875144"/>
            <a:ext cx="357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8040727" y="4870241"/>
            <a:ext cx="357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79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(ARF/RRF)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139993"/>
              </p:ext>
            </p:extLst>
          </p:nvPr>
        </p:nvGraphicFramePr>
        <p:xfrm>
          <a:off x="838200" y="1288912"/>
          <a:ext cx="7695260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4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38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ARF</a:t>
                      </a:r>
                      <a:endParaRPr lang="en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US" dirty="0" smtClean="0"/>
                        <a:t>RS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rr</a:t>
                      </a:r>
                      <a:r>
                        <a:rPr lang="en-US" dirty="0" smtClean="0"/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rr#1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rr#2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opcode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R0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R3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097908"/>
              </p:ext>
            </p:extLst>
          </p:nvPr>
        </p:nvGraphicFramePr>
        <p:xfrm>
          <a:off x="3542830" y="4046248"/>
          <a:ext cx="5964380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37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3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r>
                        <a:rPr lang="en-US" dirty="0" smtClean="0"/>
                        <a:t>R0B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addr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en-US" dirty="0" smtClean="0"/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exceptio</a:t>
                      </a:r>
                      <a:r>
                        <a:rPr lang="en-US" baseline="0" dirty="0" smtClean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Finished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tail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head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8175651" y="4932294"/>
            <a:ext cx="357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8931555" y="4927391"/>
            <a:ext cx="357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370635"/>
              </p:ext>
            </p:extLst>
          </p:nvPr>
        </p:nvGraphicFramePr>
        <p:xfrm>
          <a:off x="838200" y="4046248"/>
          <a:ext cx="1749831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0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RRF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86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(RAT/PRF)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426074"/>
              </p:ext>
            </p:extLst>
          </p:nvPr>
        </p:nvGraphicFramePr>
        <p:xfrm>
          <a:off x="838200" y="1288912"/>
          <a:ext cx="7778182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4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RAT</a:t>
                      </a:r>
                      <a:endParaRPr lang="en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US" dirty="0" smtClean="0"/>
                        <a:t>RS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rr</a:t>
                      </a:r>
                      <a:r>
                        <a:rPr lang="en-US" dirty="0" smtClean="0"/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pr#1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pr#2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opcode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R0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R3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034473"/>
              </p:ext>
            </p:extLst>
          </p:nvPr>
        </p:nvGraphicFramePr>
        <p:xfrm>
          <a:off x="8976360" y="1286809"/>
          <a:ext cx="1749831" cy="445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0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PRF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freelist</a:t>
                      </a:r>
                      <a:r>
                        <a:rPr lang="en-US" dirty="0" smtClean="0"/>
                        <a:t>: 4, 5, 6, 7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242383"/>
              </p:ext>
            </p:extLst>
          </p:nvPr>
        </p:nvGraphicFramePr>
        <p:xfrm>
          <a:off x="2652002" y="3989098"/>
          <a:ext cx="5964380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37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3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r>
                        <a:rPr lang="en-US" dirty="0" smtClean="0"/>
                        <a:t>R0B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addr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en-US" dirty="0" smtClean="0"/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exceptio</a:t>
                      </a:r>
                      <a:r>
                        <a:rPr lang="en-US" baseline="0" dirty="0" smtClean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Finished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tail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head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7284823" y="4875144"/>
            <a:ext cx="357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040727" y="4870241"/>
            <a:ext cx="357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5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(RAT/PRF)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62501"/>
              </p:ext>
            </p:extLst>
          </p:nvPr>
        </p:nvGraphicFramePr>
        <p:xfrm>
          <a:off x="838200" y="1288912"/>
          <a:ext cx="7778182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4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RAT</a:t>
                      </a:r>
                      <a:endParaRPr lang="en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US" dirty="0" smtClean="0"/>
                        <a:t>RS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rr</a:t>
                      </a:r>
                      <a:r>
                        <a:rPr lang="en-US" dirty="0" smtClean="0"/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pr#1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pr#2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opcode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R0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R3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034473"/>
              </p:ext>
            </p:extLst>
          </p:nvPr>
        </p:nvGraphicFramePr>
        <p:xfrm>
          <a:off x="8976360" y="1286809"/>
          <a:ext cx="1749831" cy="445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0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PRF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freelist</a:t>
                      </a:r>
                      <a:r>
                        <a:rPr lang="en-US" dirty="0" smtClean="0"/>
                        <a:t>: 4, 5, 6, 7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5003173"/>
              </p:ext>
            </p:extLst>
          </p:nvPr>
        </p:nvGraphicFramePr>
        <p:xfrm>
          <a:off x="2652002" y="3989098"/>
          <a:ext cx="5964380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37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3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r>
                        <a:rPr lang="en-US" dirty="0" smtClean="0"/>
                        <a:t>R0B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addr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en-US" dirty="0" smtClean="0"/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exceptio</a:t>
                      </a:r>
                      <a:r>
                        <a:rPr lang="en-US" baseline="0" dirty="0" smtClean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Finished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tail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head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00000000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7284823" y="5259192"/>
            <a:ext cx="357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040727" y="4870241"/>
            <a:ext cx="357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12264" y="277063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\ 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44456" y="5373624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\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66378" y="365125"/>
            <a:ext cx="235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Dispatch ADD R2,R0,R3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90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(RAT/PRF)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798063"/>
              </p:ext>
            </p:extLst>
          </p:nvPr>
        </p:nvGraphicFramePr>
        <p:xfrm>
          <a:off x="838200" y="1288912"/>
          <a:ext cx="7778182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4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RAT</a:t>
                      </a:r>
                      <a:endParaRPr lang="en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US" dirty="0" smtClean="0"/>
                        <a:t>RS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rr</a:t>
                      </a:r>
                      <a:r>
                        <a:rPr lang="en-US" dirty="0" smtClean="0"/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pr#1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pr#2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opcode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R0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+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R3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034473"/>
              </p:ext>
            </p:extLst>
          </p:nvPr>
        </p:nvGraphicFramePr>
        <p:xfrm>
          <a:off x="8976360" y="1286809"/>
          <a:ext cx="1749831" cy="445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0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PRF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freelist</a:t>
                      </a:r>
                      <a:r>
                        <a:rPr lang="en-US" dirty="0" smtClean="0"/>
                        <a:t>: 4, 5, 6, 7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9978142"/>
              </p:ext>
            </p:extLst>
          </p:nvPr>
        </p:nvGraphicFramePr>
        <p:xfrm>
          <a:off x="2652002" y="3989098"/>
          <a:ext cx="5964380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37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3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r>
                        <a:rPr lang="en-US" dirty="0" smtClean="0"/>
                        <a:t>R0B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addr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en-US" dirty="0" smtClean="0"/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exceptio</a:t>
                      </a:r>
                      <a:r>
                        <a:rPr lang="en-US" baseline="0" dirty="0" smtClean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Finished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tail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head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00000000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00000004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7284823" y="5643240"/>
            <a:ext cx="357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040727" y="4870241"/>
            <a:ext cx="357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12264" y="277063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 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744456" y="5373624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960889" y="5367557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\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12264" y="2417654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\ 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66378" y="365125"/>
            <a:ext cx="2383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Dispatch MUL R1,R0,R2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65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(RAT/PRF)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025881"/>
              </p:ext>
            </p:extLst>
          </p:nvPr>
        </p:nvGraphicFramePr>
        <p:xfrm>
          <a:off x="838200" y="1288912"/>
          <a:ext cx="7778182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4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RAT</a:t>
                      </a:r>
                      <a:endParaRPr lang="en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US" dirty="0" smtClean="0"/>
                        <a:t>RS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rr</a:t>
                      </a:r>
                      <a:r>
                        <a:rPr lang="en-US" dirty="0" smtClean="0"/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pr#1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pr#2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opcode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R0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+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*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R3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034473"/>
              </p:ext>
            </p:extLst>
          </p:nvPr>
        </p:nvGraphicFramePr>
        <p:xfrm>
          <a:off x="8976360" y="1286809"/>
          <a:ext cx="1749831" cy="445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0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PRF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freelist</a:t>
                      </a:r>
                      <a:r>
                        <a:rPr lang="en-US" dirty="0" smtClean="0"/>
                        <a:t>: 4, 5, 6, 7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916680"/>
              </p:ext>
            </p:extLst>
          </p:nvPr>
        </p:nvGraphicFramePr>
        <p:xfrm>
          <a:off x="2652002" y="3989098"/>
          <a:ext cx="5964380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37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3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r>
                        <a:rPr lang="en-US" dirty="0" smtClean="0"/>
                        <a:t>R0B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addr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en-US" dirty="0" smtClean="0"/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exceptio</a:t>
                      </a:r>
                      <a:r>
                        <a:rPr lang="en-US" baseline="0" dirty="0" smtClean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Finished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tail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head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00000000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00000004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00000008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7284823" y="6018144"/>
            <a:ext cx="357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040727" y="4870241"/>
            <a:ext cx="357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12264" y="277063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 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744456" y="5373624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960889" y="5367557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112264" y="2417654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 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73965" y="277063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\ 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206323" y="5361490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\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66378" y="365125"/>
            <a:ext cx="235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Dispatch ADD R2,R2,R3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8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(RAT/PRF)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148147"/>
              </p:ext>
            </p:extLst>
          </p:nvPr>
        </p:nvGraphicFramePr>
        <p:xfrm>
          <a:off x="838200" y="1288912"/>
          <a:ext cx="7778182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4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RAT</a:t>
                      </a:r>
                      <a:endParaRPr lang="en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US" dirty="0" smtClean="0"/>
                        <a:t>RS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rr</a:t>
                      </a:r>
                      <a:r>
                        <a:rPr lang="en-US" dirty="0" smtClean="0"/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pr#1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pr#2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opcode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R0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+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*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+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R3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034473"/>
              </p:ext>
            </p:extLst>
          </p:nvPr>
        </p:nvGraphicFramePr>
        <p:xfrm>
          <a:off x="8976360" y="1286809"/>
          <a:ext cx="1749831" cy="445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0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PRF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freelist</a:t>
                      </a:r>
                      <a:r>
                        <a:rPr lang="en-US" dirty="0" smtClean="0"/>
                        <a:t>: 4, 5, 6, 7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8618867"/>
              </p:ext>
            </p:extLst>
          </p:nvPr>
        </p:nvGraphicFramePr>
        <p:xfrm>
          <a:off x="2652002" y="3989098"/>
          <a:ext cx="5964380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37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3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r>
                        <a:rPr lang="en-US" dirty="0" smtClean="0"/>
                        <a:t>R0B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addr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en-US" dirty="0" smtClean="0"/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exceptio</a:t>
                      </a:r>
                      <a:r>
                        <a:rPr lang="en-US" baseline="0" dirty="0" smtClean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Finished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tail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head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00000000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00000004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00000008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0000000C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7284823" y="6411336"/>
            <a:ext cx="357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040727" y="4870241"/>
            <a:ext cx="357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12264" y="277063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 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744456" y="5373624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960889" y="5367557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112264" y="2417654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 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73965" y="277063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 6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206323" y="5361490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422756" y="5373624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\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96525" y="314462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\ 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66378" y="365125"/>
            <a:ext cx="2383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Dispatch MUL R3,R2,R1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99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(RAT/PRF)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464337"/>
              </p:ext>
            </p:extLst>
          </p:nvPr>
        </p:nvGraphicFramePr>
        <p:xfrm>
          <a:off x="838200" y="1288912"/>
          <a:ext cx="7778182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4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RAT</a:t>
                      </a:r>
                      <a:endParaRPr lang="en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US" dirty="0" smtClean="0"/>
                        <a:t>RS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rr</a:t>
                      </a:r>
                      <a:r>
                        <a:rPr lang="en-US" dirty="0" smtClean="0"/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pr#1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pr#2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opcode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R0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trike="sngStrike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CA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trike="sngStrike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trike="sngStrik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CA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trike="sngStrike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trike="sngStrike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CA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trike="sngStrike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CA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*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+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R3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*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060124"/>
              </p:ext>
            </p:extLst>
          </p:nvPr>
        </p:nvGraphicFramePr>
        <p:xfrm>
          <a:off x="8976360" y="1286809"/>
          <a:ext cx="1749831" cy="445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0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PRF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rgbClr val="FF0000"/>
                          </a:solidFill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freelist</a:t>
                      </a:r>
                      <a:r>
                        <a:rPr lang="en-US" dirty="0" smtClean="0"/>
                        <a:t>: 4, 5, 6, 7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688479"/>
              </p:ext>
            </p:extLst>
          </p:nvPr>
        </p:nvGraphicFramePr>
        <p:xfrm>
          <a:off x="2652002" y="3989098"/>
          <a:ext cx="5964380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37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3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r>
                        <a:rPr lang="en-US" dirty="0" smtClean="0"/>
                        <a:t>R0B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addr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en-US" dirty="0" smtClean="0"/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exceptio</a:t>
                      </a:r>
                      <a:r>
                        <a:rPr lang="en-US" baseline="0" dirty="0" smtClean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Finished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tail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head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trike="sngStrike" dirty="0" smtClean="0">
                          <a:solidFill>
                            <a:srgbClr val="FF0000"/>
                          </a:solidFill>
                        </a:rPr>
                        <a:t>00000000</a:t>
                      </a:r>
                      <a:endParaRPr lang="en-CA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trike="sngStrike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CA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trike="sngStrike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CA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trike="sngStrike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CA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trike="sngStrike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CA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00000004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00000008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0000000C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7284823" y="4875144"/>
            <a:ext cx="357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040727" y="4870241"/>
            <a:ext cx="357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12264" y="277063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 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744456" y="5373624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960889" y="5367557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112264" y="2417654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 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73965" y="277063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 6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206323" y="5361490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422756" y="5373624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96525" y="314462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 7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630746" y="365125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Finish ADD R2,R0,R3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96932" y="2401300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\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70063" y="2770632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\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0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(RAT/PRF)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533056"/>
              </p:ext>
            </p:extLst>
          </p:nvPr>
        </p:nvGraphicFramePr>
        <p:xfrm>
          <a:off x="838200" y="1288912"/>
          <a:ext cx="7778182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4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RAT</a:t>
                      </a:r>
                      <a:endParaRPr lang="en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US" dirty="0" smtClean="0"/>
                        <a:t>RS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rr</a:t>
                      </a:r>
                      <a:r>
                        <a:rPr lang="en-US" dirty="0" smtClean="0"/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pr#1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pr#2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opcode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R0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*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+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R3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*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2342194"/>
              </p:ext>
            </p:extLst>
          </p:nvPr>
        </p:nvGraphicFramePr>
        <p:xfrm>
          <a:off x="8976360" y="1286809"/>
          <a:ext cx="1749831" cy="445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0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PRF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sym typeface="Bookshelf Symbol 7" panose="05010101010101010101" pitchFamily="2" charset="2"/>
                        </a:rPr>
                        <a:t>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Bradley Hand ITC" panose="03070402050302030203" pitchFamily="66" charset="0"/>
                        </a:rPr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freelist</a:t>
                      </a:r>
                      <a:r>
                        <a:rPr lang="en-US" dirty="0" smtClean="0"/>
                        <a:t>: 4, 5, 6, 7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034293"/>
              </p:ext>
            </p:extLst>
          </p:nvPr>
        </p:nvGraphicFramePr>
        <p:xfrm>
          <a:off x="2652002" y="3989098"/>
          <a:ext cx="5964380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37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3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r>
                        <a:rPr lang="en-US" dirty="0" smtClean="0"/>
                        <a:t>R0B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addr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en-US" dirty="0" smtClean="0"/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rr</a:t>
                      </a:r>
                      <a:r>
                        <a:rPr lang="en-US" dirty="0" smtClean="0"/>
                        <a:t>#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exceptio</a:t>
                      </a:r>
                      <a:r>
                        <a:rPr lang="en-US" baseline="0" dirty="0" smtClean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Finished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tail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head</a:t>
                      </a:r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00000004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00000008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0000000C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7284823" y="4875144"/>
            <a:ext cx="357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040727" y="5263433"/>
            <a:ext cx="357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12264" y="277063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 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744456" y="5373624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960889" y="5367557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112264" y="2417654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 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73965" y="277063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 6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206323" y="5361490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422756" y="5373624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96525" y="314462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 7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267376" y="365125"/>
            <a:ext cx="24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Complete ADD R2,R0,R3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514196" y="5373624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,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84655" y="277063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\ 4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28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918</Words>
  <Application>Microsoft Office PowerPoint</Application>
  <PresentationFormat>Widescreen</PresentationFormat>
  <Paragraphs>709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Bookshelf Symbol 7</vt:lpstr>
      <vt:lpstr>Bradley Hand ITC</vt:lpstr>
      <vt:lpstr>Calibri</vt:lpstr>
      <vt:lpstr>Calibri Light</vt:lpstr>
      <vt:lpstr>Office Theme</vt:lpstr>
      <vt:lpstr>Dynamic Pipeline Structure</vt:lpstr>
      <vt:lpstr>Data Structures (ARF/RRF)</vt:lpstr>
      <vt:lpstr>Data Structures (RAT/PRF)</vt:lpstr>
      <vt:lpstr>Data Structures (RAT/PRF)</vt:lpstr>
      <vt:lpstr>Data Structures (RAT/PRF)</vt:lpstr>
      <vt:lpstr>Data Structures (RAT/PRF)</vt:lpstr>
      <vt:lpstr>Data Structures (RAT/PRF)</vt:lpstr>
      <vt:lpstr>Data Structures (RAT/PRF)</vt:lpstr>
      <vt:lpstr>Data Structures (RAT/PRF)</vt:lpstr>
      <vt:lpstr>Data Structures (RAT/PRF delayed read)</vt:lpstr>
    </vt:vector>
  </TitlesOfParts>
  <Company>University of Waterloo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Pipeline Structure</dc:title>
  <dc:creator>A Morton</dc:creator>
  <cp:lastModifiedBy>andrew</cp:lastModifiedBy>
  <cp:revision>74</cp:revision>
  <cp:lastPrinted>2014-03-04T03:49:00Z</cp:lastPrinted>
  <dcterms:created xsi:type="dcterms:W3CDTF">2014-03-03T16:16:34Z</dcterms:created>
  <dcterms:modified xsi:type="dcterms:W3CDTF">2017-10-31T14:53:36Z</dcterms:modified>
</cp:coreProperties>
</file>